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4" r:id="rId3"/>
    <p:sldId id="275" r:id="rId4"/>
    <p:sldId id="257" r:id="rId5"/>
    <p:sldId id="273" r:id="rId6"/>
    <p:sldId id="258" r:id="rId7"/>
    <p:sldId id="259" r:id="rId8"/>
    <p:sldId id="260" r:id="rId9"/>
    <p:sldId id="276" r:id="rId10"/>
    <p:sldId id="261" r:id="rId11"/>
    <p:sldId id="263" r:id="rId12"/>
    <p:sldId id="264" r:id="rId13"/>
    <p:sldId id="266" r:id="rId14"/>
    <p:sldId id="267" r:id="rId15"/>
    <p:sldId id="268" r:id="rId16"/>
    <p:sldId id="269" r:id="rId17"/>
    <p:sldId id="270" r:id="rId18"/>
    <p:sldId id="271" r:id="rId19"/>
    <p:sldId id="278" r:id="rId20"/>
    <p:sldId id="281" r:id="rId21"/>
    <p:sldId id="283" r:id="rId22"/>
    <p:sldId id="284" r:id="rId23"/>
    <p:sldId id="288" r:id="rId24"/>
    <p:sldId id="289" r:id="rId25"/>
    <p:sldId id="279" r:id="rId26"/>
    <p:sldId id="285" r:id="rId27"/>
    <p:sldId id="280" r:id="rId28"/>
    <p:sldId id="286" r:id="rId29"/>
    <p:sldId id="290" r:id="rId30"/>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6984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346168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374324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368211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190277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474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70285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88677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367406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5707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F2640D0-2FCA-415A-BEDF-6519964DCEA1}" type="datetimeFigureOut">
              <a:rPr lang="fr-FR" smtClean="0"/>
              <a:pPr/>
              <a:t>10/09/2019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395780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640D0-2FCA-415A-BEDF-6519964DCEA1}" type="datetimeFigureOut">
              <a:rPr lang="fr-FR" smtClean="0"/>
              <a:pPr/>
              <a:t>10/09/2019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0242D-C74A-4981-9A99-E07C1E6B6FA5}" type="slidenum">
              <a:rPr lang="fr-FR" smtClean="0"/>
              <a:pPr/>
              <a:t>‹N°›</a:t>
            </a:fld>
            <a:endParaRPr lang="fr-FR"/>
          </a:p>
        </p:txBody>
      </p:sp>
    </p:spTree>
    <p:extLst>
      <p:ext uri="{BB962C8B-B14F-4D97-AF65-F5344CB8AC3E}">
        <p14:creationId xmlns:p14="http://schemas.microsoft.com/office/powerpoint/2010/main" xmlns="" val="191757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Réforme des retraites </a:t>
            </a:r>
            <a:endParaRPr lang="fr-FR" dirty="0"/>
          </a:p>
        </p:txBody>
      </p:sp>
      <p:sp>
        <p:nvSpPr>
          <p:cNvPr id="3" name="Sous-titre 2"/>
          <p:cNvSpPr>
            <a:spLocks noGrp="1"/>
          </p:cNvSpPr>
          <p:nvPr>
            <p:ph type="subTitle" idx="1"/>
          </p:nvPr>
        </p:nvSpPr>
        <p:spPr>
          <a:xfrm>
            <a:off x="1524000" y="3602038"/>
            <a:ext cx="3237470" cy="1398330"/>
          </a:xfrm>
        </p:spPr>
        <p:txBody>
          <a:bodyPr>
            <a:normAutofit/>
          </a:bodyPr>
          <a:lstStyle/>
          <a:p>
            <a:endParaRPr lang="fr-FR"/>
          </a:p>
        </p:txBody>
      </p:sp>
    </p:spTree>
    <p:extLst>
      <p:ext uri="{BB962C8B-B14F-4D97-AF65-F5344CB8AC3E}">
        <p14:creationId xmlns:p14="http://schemas.microsoft.com/office/powerpoint/2010/main" xmlns="" val="2598597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Objectif réel  ?</a:t>
            </a:r>
            <a:endParaRPr lang="fr-FR" b="1" dirty="0"/>
          </a:p>
        </p:txBody>
      </p:sp>
      <p:sp>
        <p:nvSpPr>
          <p:cNvPr id="3" name="Espace réservé du contenu 2"/>
          <p:cNvSpPr>
            <a:spLocks noGrp="1"/>
          </p:cNvSpPr>
          <p:nvPr>
            <p:ph idx="1"/>
          </p:nvPr>
        </p:nvSpPr>
        <p:spPr/>
        <p:txBody>
          <a:bodyPr>
            <a:normAutofit/>
          </a:bodyPr>
          <a:lstStyle/>
          <a:p>
            <a:r>
              <a:rPr lang="fr-FR" sz="3600" dirty="0" smtClean="0"/>
              <a:t>Volonté d’allonger le temps de travail</a:t>
            </a:r>
          </a:p>
          <a:p>
            <a:r>
              <a:rPr lang="fr-FR" sz="3600" dirty="0" smtClean="0"/>
              <a:t>Reculer l’âge légal de départ à la retraite</a:t>
            </a:r>
          </a:p>
          <a:p>
            <a:r>
              <a:rPr lang="fr-FR" sz="3600" dirty="0" smtClean="0"/>
              <a:t>Allonger le temps de cotisation</a:t>
            </a:r>
          </a:p>
          <a:p>
            <a:endParaRPr lang="fr-FR" sz="3600" dirty="0"/>
          </a:p>
          <a:p>
            <a:pPr marL="0" indent="0">
              <a:buNone/>
            </a:pPr>
            <a:r>
              <a:rPr lang="fr-FR" sz="3600" dirty="0" smtClean="0">
                <a:sym typeface="Wingdings" panose="05000000000000000000" pitchFamily="2" charset="2"/>
              </a:rPr>
              <a:t> Travailler plus longtemps pour avoir des retraites plus faibles !</a:t>
            </a:r>
            <a:endParaRPr lang="fr-FR" sz="3600" dirty="0"/>
          </a:p>
        </p:txBody>
      </p:sp>
    </p:spTree>
    <p:extLst>
      <p:ext uri="{BB962C8B-B14F-4D97-AF65-F5344CB8AC3E}">
        <p14:creationId xmlns:p14="http://schemas.microsoft.com/office/powerpoint/2010/main" xmlns="" val="169666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9989" y="1326291"/>
            <a:ext cx="8946291" cy="2585323"/>
          </a:xfrm>
          <a:prstGeom prst="rect">
            <a:avLst/>
          </a:prstGeom>
        </p:spPr>
        <p:txBody>
          <a:bodyPr wrap="square">
            <a:spAutoFit/>
          </a:bodyPr>
          <a:lstStyle/>
          <a:p>
            <a:endParaRPr lang="fr-FR" sz="5400" b="1" dirty="0" smtClean="0"/>
          </a:p>
          <a:p>
            <a:r>
              <a:rPr lang="fr-FR" sz="5400" b="1" dirty="0" smtClean="0"/>
              <a:t>Première lecture du rapport Delevoye du 18 juillet 2019</a:t>
            </a:r>
            <a:endParaRPr lang="fr-FR" sz="5400" b="1" dirty="0"/>
          </a:p>
        </p:txBody>
      </p:sp>
    </p:spTree>
    <p:extLst>
      <p:ext uri="{BB962C8B-B14F-4D97-AF65-F5344CB8AC3E}">
        <p14:creationId xmlns:p14="http://schemas.microsoft.com/office/powerpoint/2010/main" xmlns="" val="415922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Age de départ ?</a:t>
            </a:r>
            <a:endParaRPr lang="fr-FR" b="1" dirty="0"/>
          </a:p>
        </p:txBody>
      </p:sp>
      <p:sp>
        <p:nvSpPr>
          <p:cNvPr id="3" name="Espace réservé du contenu 2"/>
          <p:cNvSpPr>
            <a:spLocks noGrp="1"/>
          </p:cNvSpPr>
          <p:nvPr>
            <p:ph idx="1"/>
          </p:nvPr>
        </p:nvSpPr>
        <p:spPr/>
        <p:txBody>
          <a:bodyPr>
            <a:normAutofit/>
          </a:bodyPr>
          <a:lstStyle/>
          <a:p>
            <a:pPr marL="0" indent="0" algn="just">
              <a:buNone/>
            </a:pPr>
            <a:endParaRPr lang="fr-FR" sz="4000" dirty="0" smtClean="0"/>
          </a:p>
          <a:p>
            <a:pPr marL="0" indent="0" algn="just">
              <a:buNone/>
            </a:pPr>
            <a:r>
              <a:rPr lang="fr-FR" sz="4000" dirty="0" smtClean="0"/>
              <a:t>L’âge légal de départ serait maintenu à 62 ans mais un âge de taux plein serait créé à 64 ans, avec 5% de décote par année manquante.</a:t>
            </a:r>
            <a:endParaRPr lang="fr-FR" sz="4000" dirty="0"/>
          </a:p>
        </p:txBody>
      </p:sp>
    </p:spTree>
    <p:extLst>
      <p:ext uri="{BB962C8B-B14F-4D97-AF65-F5344CB8AC3E}">
        <p14:creationId xmlns:p14="http://schemas.microsoft.com/office/powerpoint/2010/main" xmlns="" val="308580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Quand ?</a:t>
            </a:r>
            <a:endParaRPr lang="fr-FR" b="1" dirty="0"/>
          </a:p>
        </p:txBody>
      </p:sp>
      <p:sp>
        <p:nvSpPr>
          <p:cNvPr id="3" name="Espace réservé du contenu 2"/>
          <p:cNvSpPr>
            <a:spLocks noGrp="1"/>
          </p:cNvSpPr>
          <p:nvPr>
            <p:ph idx="1"/>
          </p:nvPr>
        </p:nvSpPr>
        <p:spPr/>
        <p:txBody>
          <a:bodyPr/>
          <a:lstStyle/>
          <a:p>
            <a:pPr marL="0" indent="0" algn="just">
              <a:buNone/>
            </a:pPr>
            <a:r>
              <a:rPr lang="fr-FR" dirty="0" smtClean="0"/>
              <a:t>La transition se ferait sur une dizaine d’années, donc entre les générations 1963 et 1973. Le rapport évoque « la conservation des droits acquis dans l’ancien système », mais la conversion de ces droits dits acquis en points dès 2025 fait que rien ne garantit réellement ce maintien. Par ailleurs, les conditions de la conversion restent floues. </a:t>
            </a:r>
          </a:p>
          <a:p>
            <a:pPr marL="0" indent="0" algn="just">
              <a:buNone/>
            </a:pPr>
            <a:r>
              <a:rPr lang="fr-FR" dirty="0" smtClean="0"/>
              <a:t>Pour les fonctionnaires, l’application de la règle des 6 derniers mois pour calculer les droits acquis de tous en 2025 n’est pas explicitée.</a:t>
            </a:r>
            <a:endParaRPr lang="fr-FR" dirty="0"/>
          </a:p>
        </p:txBody>
      </p:sp>
    </p:spTree>
    <p:extLst>
      <p:ext uri="{BB962C8B-B14F-4D97-AF65-F5344CB8AC3E}">
        <p14:creationId xmlns:p14="http://schemas.microsoft.com/office/powerpoint/2010/main" xmlns="" val="304474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Bonifications familiales ?</a:t>
            </a:r>
            <a:endParaRPr lang="fr-FR" b="1" dirty="0"/>
          </a:p>
        </p:txBody>
      </p:sp>
      <p:sp>
        <p:nvSpPr>
          <p:cNvPr id="3" name="Espace réservé du contenu 2"/>
          <p:cNvSpPr>
            <a:spLocks noGrp="1"/>
          </p:cNvSpPr>
          <p:nvPr>
            <p:ph idx="1"/>
          </p:nvPr>
        </p:nvSpPr>
        <p:spPr/>
        <p:txBody>
          <a:bodyPr>
            <a:normAutofit/>
          </a:bodyPr>
          <a:lstStyle/>
          <a:p>
            <a:pPr algn="just"/>
            <a:r>
              <a:rPr lang="fr-FR" sz="3200" dirty="0" smtClean="0"/>
              <a:t>Une majoration de pension de 5% par enfant ferait masse des différents droits familiaux actuellement existants.</a:t>
            </a:r>
          </a:p>
          <a:p>
            <a:pPr algn="just"/>
            <a:r>
              <a:rPr lang="fr-FR" sz="3200" dirty="0" smtClean="0"/>
              <a:t> En effet, dans le nouveau système par points, les bonifications en annuités disparaîtront, de même que la majoration de pension pour 3 enfants. </a:t>
            </a:r>
          </a:p>
          <a:p>
            <a:pPr algn="just"/>
            <a:r>
              <a:rPr lang="fr-FR" sz="3200" dirty="0" smtClean="0"/>
              <a:t>Le haut-commissariat confirme que cela fait perdre aux parents de 3 enfants mais prétend que cela redistribue sur tous les autres et qu’au final c’est du plus pour les droits familiaux et du plus pour les femmes.</a:t>
            </a:r>
            <a:endParaRPr lang="fr-FR" sz="3200" dirty="0"/>
          </a:p>
        </p:txBody>
      </p:sp>
    </p:spTree>
    <p:extLst>
      <p:ext uri="{BB962C8B-B14F-4D97-AF65-F5344CB8AC3E}">
        <p14:creationId xmlns:p14="http://schemas.microsoft.com/office/powerpoint/2010/main" xmlns="" val="422611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En réalité ?</a:t>
            </a:r>
            <a:endParaRPr lang="fr-FR" b="1" dirty="0"/>
          </a:p>
        </p:txBody>
      </p:sp>
      <p:sp>
        <p:nvSpPr>
          <p:cNvPr id="3" name="Espace réservé du contenu 2"/>
          <p:cNvSpPr>
            <a:spLocks noGrp="1"/>
          </p:cNvSpPr>
          <p:nvPr>
            <p:ph idx="1"/>
          </p:nvPr>
        </p:nvSpPr>
        <p:spPr/>
        <p:txBody>
          <a:bodyPr>
            <a:normAutofit/>
          </a:bodyPr>
          <a:lstStyle/>
          <a:p>
            <a:pPr marL="0" indent="0" algn="just">
              <a:buNone/>
            </a:pPr>
            <a:r>
              <a:rPr lang="fr-FR" sz="3200" dirty="0" smtClean="0"/>
              <a:t>Or, en première analyse, il apparaît que les bonifications, dans le public, et les majorations de durée d’assurance dans le privé, qui permettaient d’annuler ou réduire les décotes, ne seront pas compensées par seulement 5% de majoration sur la pension des </a:t>
            </a:r>
            <a:r>
              <a:rPr lang="fr-FR" sz="3200" dirty="0" err="1" smtClean="0"/>
              <a:t>assuré-es</a:t>
            </a:r>
            <a:r>
              <a:rPr lang="fr-FR" sz="3200" dirty="0" smtClean="0"/>
              <a:t>. La FSU sera aussi particulièrement attentive au maintien de la prise en compte des temps partiels pour élever un enfant, tel que le rapport est formulé, leur prise en compte comme du temps plein cotisé pour la retraite disparaîtrait.</a:t>
            </a:r>
            <a:endParaRPr lang="fr-FR" sz="3200" dirty="0"/>
          </a:p>
        </p:txBody>
      </p:sp>
    </p:spTree>
    <p:extLst>
      <p:ext uri="{BB962C8B-B14F-4D97-AF65-F5344CB8AC3E}">
        <p14:creationId xmlns:p14="http://schemas.microsoft.com/office/powerpoint/2010/main" xmlns="" val="173545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Carrières longues ?</a:t>
            </a:r>
            <a:endParaRPr lang="fr-FR" b="1" dirty="0"/>
          </a:p>
        </p:txBody>
      </p:sp>
      <p:sp>
        <p:nvSpPr>
          <p:cNvPr id="3" name="Espace réservé du contenu 2"/>
          <p:cNvSpPr>
            <a:spLocks noGrp="1"/>
          </p:cNvSpPr>
          <p:nvPr>
            <p:ph idx="1"/>
          </p:nvPr>
        </p:nvSpPr>
        <p:spPr/>
        <p:txBody>
          <a:bodyPr>
            <a:normAutofit/>
          </a:bodyPr>
          <a:lstStyle/>
          <a:p>
            <a:pPr marL="0" indent="0" algn="just">
              <a:buNone/>
            </a:pPr>
            <a:endParaRPr lang="fr-FR" sz="3600" dirty="0" smtClean="0"/>
          </a:p>
          <a:p>
            <a:pPr marL="0" indent="0" algn="just">
              <a:buNone/>
            </a:pPr>
            <a:r>
              <a:rPr lang="fr-FR" sz="3600" dirty="0" smtClean="0"/>
              <a:t>Seraient maintenues. Pour celles et ceux y ayant droit, le départ à la retraite serait possible à 60 ans, âge auquel on appliquerait le taux plein pour la valeur de service du point</a:t>
            </a:r>
            <a:endParaRPr lang="fr-FR" sz="3600" dirty="0"/>
          </a:p>
        </p:txBody>
      </p:sp>
    </p:spTree>
    <p:extLst>
      <p:ext uri="{BB962C8B-B14F-4D97-AF65-F5344CB8AC3E}">
        <p14:creationId xmlns:p14="http://schemas.microsoft.com/office/powerpoint/2010/main" xmlns="" val="360539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Minima de pension</a:t>
            </a:r>
            <a:endParaRPr lang="fr-FR" b="1" dirty="0"/>
          </a:p>
        </p:txBody>
      </p:sp>
      <p:sp>
        <p:nvSpPr>
          <p:cNvPr id="3" name="Espace réservé du contenu 2"/>
          <p:cNvSpPr>
            <a:spLocks noGrp="1"/>
          </p:cNvSpPr>
          <p:nvPr>
            <p:ph idx="1"/>
          </p:nvPr>
        </p:nvSpPr>
        <p:spPr/>
        <p:txBody>
          <a:bodyPr>
            <a:normAutofit/>
          </a:bodyPr>
          <a:lstStyle/>
          <a:p>
            <a:pPr marL="0" indent="0" algn="just">
              <a:buNone/>
            </a:pPr>
            <a:endParaRPr lang="fr-FR" sz="4000" dirty="0" smtClean="0"/>
          </a:p>
          <a:p>
            <a:pPr marL="0" indent="0" algn="just">
              <a:buNone/>
            </a:pPr>
            <a:r>
              <a:rPr lang="fr-FR" sz="4000" dirty="0" smtClean="0"/>
              <a:t>Ils seraient portés à 1000 euros nets pour une carrière complète, c’est-à-dire l’équivalent de 43 annuités à partir de la génération 1973.</a:t>
            </a:r>
            <a:endParaRPr lang="fr-FR" sz="4000" dirty="0"/>
          </a:p>
        </p:txBody>
      </p:sp>
    </p:spTree>
    <p:extLst>
      <p:ext uri="{BB962C8B-B14F-4D97-AF65-F5344CB8AC3E}">
        <p14:creationId xmlns:p14="http://schemas.microsoft.com/office/powerpoint/2010/main" xmlns="" val="127040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Quelques droits nouveaux seraient créés ?</a:t>
            </a:r>
            <a:endParaRPr lang="fr-FR" b="1" dirty="0"/>
          </a:p>
        </p:txBody>
      </p:sp>
      <p:sp>
        <p:nvSpPr>
          <p:cNvPr id="3" name="Espace réservé du contenu 2"/>
          <p:cNvSpPr>
            <a:spLocks noGrp="1"/>
          </p:cNvSpPr>
          <p:nvPr>
            <p:ph idx="1"/>
          </p:nvPr>
        </p:nvSpPr>
        <p:spPr/>
        <p:txBody>
          <a:bodyPr/>
          <a:lstStyle/>
          <a:p>
            <a:pPr algn="just"/>
            <a:r>
              <a:rPr lang="fr-FR" dirty="0" smtClean="0"/>
              <a:t>rien n’est préconisé pour la prise en compte des années d’étude pourtant nécessaire pour encourager le mouvement d’élévation du niveau de qualification de la population. </a:t>
            </a:r>
          </a:p>
          <a:p>
            <a:pPr marL="0" indent="0" algn="just">
              <a:buNone/>
            </a:pPr>
            <a:endParaRPr lang="fr-FR" dirty="0" smtClean="0"/>
          </a:p>
          <a:p>
            <a:pPr algn="just"/>
            <a:r>
              <a:rPr lang="fr-FR" dirty="0" smtClean="0"/>
              <a:t>Peu de choses sont dites du nécessaire aménagement des fins de carrières, une « retraite progressive » (c’est-à-dire une liquidation partielle de sa retraite pour continuer à travailler à temps partiel) serait possible, ce qui serait une nouveauté dans la Fonction publique.</a:t>
            </a:r>
            <a:endParaRPr lang="fr-FR" dirty="0"/>
          </a:p>
        </p:txBody>
      </p:sp>
    </p:spTree>
    <p:extLst>
      <p:ext uri="{BB962C8B-B14F-4D97-AF65-F5344CB8AC3E}">
        <p14:creationId xmlns:p14="http://schemas.microsoft.com/office/powerpoint/2010/main" xmlns="" val="116128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rcRect l="3839" t="6426" r="12129" b="6782"/>
          <a:stretch>
            <a:fillRect/>
          </a:stretch>
        </p:blipFill>
        <p:spPr>
          <a:xfrm>
            <a:off x="856734" y="280086"/>
            <a:ext cx="9704174" cy="6266283"/>
          </a:xfrm>
          <a:prstGeom prst="rect">
            <a:avLst/>
          </a:prstGeom>
        </p:spPr>
      </p:pic>
    </p:spTree>
    <p:extLst>
      <p:ext uri="{BB962C8B-B14F-4D97-AF65-F5344CB8AC3E}">
        <p14:creationId xmlns:p14="http://schemas.microsoft.com/office/powerpoint/2010/main" xmlns="" val="272872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Propos entendus… </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marL="0" indent="0">
              <a:buNone/>
            </a:pPr>
            <a:r>
              <a:rPr lang="fr-FR" dirty="0" smtClean="0"/>
              <a:t>•</a:t>
            </a:r>
            <a:r>
              <a:rPr lang="fr-FR" i="1" dirty="0" smtClean="0"/>
              <a:t>« </a:t>
            </a:r>
            <a:r>
              <a:rPr lang="fr-FR" i="1" dirty="0"/>
              <a:t>De toutes façons, les jeunes n’auront pas le droit à la retraite »… </a:t>
            </a:r>
            <a:endParaRPr lang="fr-FR" dirty="0"/>
          </a:p>
          <a:p>
            <a:pPr marL="0" indent="0">
              <a:buNone/>
            </a:pPr>
            <a:r>
              <a:rPr lang="fr-FR" dirty="0"/>
              <a:t>•</a:t>
            </a:r>
            <a:r>
              <a:rPr lang="fr-FR" i="1" dirty="0"/>
              <a:t>« On ne pourra pas financer les retraites… » </a:t>
            </a:r>
            <a:endParaRPr lang="fr-FR" dirty="0"/>
          </a:p>
          <a:p>
            <a:pPr marL="0" indent="0">
              <a:buNone/>
            </a:pPr>
            <a:r>
              <a:rPr lang="fr-FR" dirty="0"/>
              <a:t>•</a:t>
            </a:r>
            <a:r>
              <a:rPr lang="fr-FR" i="1" dirty="0"/>
              <a:t>« Le coût du travail est trop élevé en France… » </a:t>
            </a:r>
            <a:endParaRPr lang="fr-FR" dirty="0"/>
          </a:p>
          <a:p>
            <a:pPr marL="0" indent="0">
              <a:buNone/>
            </a:pPr>
            <a:r>
              <a:rPr lang="fr-FR" dirty="0"/>
              <a:t>•</a:t>
            </a:r>
            <a:r>
              <a:rPr lang="fr-FR" i="1" dirty="0"/>
              <a:t>« Il y a trop de retraités, et pas assez d’actifs… » </a:t>
            </a:r>
            <a:endParaRPr lang="fr-FR" dirty="0"/>
          </a:p>
          <a:p>
            <a:pPr marL="0" indent="0">
              <a:buNone/>
            </a:pPr>
            <a:r>
              <a:rPr lang="fr-FR" dirty="0"/>
              <a:t>•</a:t>
            </a:r>
            <a:r>
              <a:rPr lang="fr-FR" i="1" dirty="0"/>
              <a:t>« Notre système est trop complexe, il est peu lisible… » </a:t>
            </a:r>
            <a:endParaRPr lang="fr-FR" dirty="0"/>
          </a:p>
          <a:p>
            <a:pPr marL="0" indent="0">
              <a:buNone/>
            </a:pPr>
            <a:r>
              <a:rPr lang="fr-FR" dirty="0"/>
              <a:t>•</a:t>
            </a:r>
            <a:r>
              <a:rPr lang="fr-FR" i="1" dirty="0"/>
              <a:t>« Les fonctionnaires sont des privilégiés… » </a:t>
            </a:r>
            <a:endParaRPr lang="fr-FR" dirty="0"/>
          </a:p>
          <a:p>
            <a:endParaRPr lang="fr-FR" dirty="0"/>
          </a:p>
        </p:txBody>
      </p:sp>
    </p:spTree>
    <p:extLst>
      <p:ext uri="{BB962C8B-B14F-4D97-AF65-F5344CB8AC3E}">
        <p14:creationId xmlns:p14="http://schemas.microsoft.com/office/powerpoint/2010/main" xmlns="" val="515483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119" y="846305"/>
            <a:ext cx="10544783" cy="4154984"/>
          </a:xfrm>
          <a:prstGeom prst="rect">
            <a:avLst/>
          </a:prstGeom>
        </p:spPr>
        <p:txBody>
          <a:bodyPr wrap="square">
            <a:spAutoFit/>
          </a:bodyPr>
          <a:lstStyle/>
          <a:p>
            <a:endParaRPr lang="fr-FR" sz="800" b="0" i="0" u="none" strike="noStrike" baseline="0" dirty="0" smtClean="0">
              <a:solidFill>
                <a:srgbClr val="000000"/>
              </a:solidFill>
              <a:latin typeface="Tahoma" panose="020B0604030504040204" pitchFamily="34" charset="0"/>
            </a:endParaRPr>
          </a:p>
          <a:p>
            <a:pPr algn="just"/>
            <a:r>
              <a:rPr lang="fr-FR" sz="3200" dirty="0">
                <a:latin typeface="Tahoma" panose="020B0604030504040204" pitchFamily="34" charset="0"/>
              </a:rPr>
              <a:t>« </a:t>
            </a:r>
            <a:r>
              <a:rPr lang="fr-FR" sz="3200" i="1" dirty="0">
                <a:latin typeface="Tahoma" panose="020B0604030504040204" pitchFamily="34" charset="0"/>
              </a:rPr>
              <a:t>Un système juste, unique et transparent </a:t>
            </a:r>
          </a:p>
          <a:p>
            <a:pPr algn="just"/>
            <a:r>
              <a:rPr lang="fr-FR" sz="3200" i="1" dirty="0">
                <a:latin typeface="Tahoma" panose="020B0604030504040204" pitchFamily="34" charset="0"/>
              </a:rPr>
              <a:t>pour protéger mieux ceux dont les carrières sont hachées, instables et atypiques </a:t>
            </a:r>
            <a:r>
              <a:rPr lang="fr-FR" sz="3200" dirty="0">
                <a:latin typeface="Tahoma" panose="020B0604030504040204" pitchFamily="34" charset="0"/>
              </a:rPr>
              <a:t>»: </a:t>
            </a:r>
            <a:endParaRPr lang="fr-FR" sz="3200" dirty="0" smtClean="0">
              <a:latin typeface="Tahoma" panose="020B0604030504040204" pitchFamily="34" charset="0"/>
            </a:endParaRPr>
          </a:p>
          <a:p>
            <a:pPr algn="just"/>
            <a:endParaRPr lang="fr-FR" sz="3200" dirty="0">
              <a:latin typeface="Tahoma" panose="020B0604030504040204" pitchFamily="34" charset="0"/>
            </a:endParaRPr>
          </a:p>
          <a:p>
            <a:pPr algn="just"/>
            <a:r>
              <a:rPr lang="fr-FR" sz="3200" dirty="0">
                <a:latin typeface="Tahoma" panose="020B0604030504040204" pitchFamily="34" charset="0"/>
              </a:rPr>
              <a:t>Comment croire à ce discours alors que c’est désormais l’ensemble d’une carrière, y compris les mauvaises périodes, qui serait prise en compte et non plus les meilleures années ? </a:t>
            </a:r>
            <a:endParaRPr lang="fr-FR" sz="3200" dirty="0"/>
          </a:p>
        </p:txBody>
      </p:sp>
    </p:spTree>
    <p:extLst>
      <p:ext uri="{BB962C8B-B14F-4D97-AF65-F5344CB8AC3E}">
        <p14:creationId xmlns:p14="http://schemas.microsoft.com/office/powerpoint/2010/main" xmlns="" val="35565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b="1" dirty="0" smtClean="0"/>
              <a:t>Les </a:t>
            </a:r>
            <a:r>
              <a:rPr lang="fr-FR" b="1" dirty="0"/>
              <a:t>conséquences spécifiques pour les fonctionnaires </a:t>
            </a:r>
          </a:p>
        </p:txBody>
      </p:sp>
      <p:sp>
        <p:nvSpPr>
          <p:cNvPr id="3" name="Espace réservé du contenu 2"/>
          <p:cNvSpPr>
            <a:spLocks noGrp="1"/>
          </p:cNvSpPr>
          <p:nvPr>
            <p:ph idx="1"/>
          </p:nvPr>
        </p:nvSpPr>
        <p:spPr/>
        <p:txBody>
          <a:bodyPr/>
          <a:lstStyle/>
          <a:p>
            <a:endParaRPr lang="fr-FR" dirty="0"/>
          </a:p>
          <a:p>
            <a:endParaRPr lang="fr-FR" dirty="0"/>
          </a:p>
          <a:p>
            <a:pPr algn="just"/>
            <a:r>
              <a:rPr lang="fr-FR" sz="3200" dirty="0"/>
              <a:t>prise en compte des débuts de carrière pour la contribution diminuera de manière significative le niveau des pensions </a:t>
            </a:r>
          </a:p>
          <a:p>
            <a:pPr algn="just"/>
            <a:r>
              <a:rPr lang="fr-FR" sz="3200" dirty="0" smtClean="0"/>
              <a:t>fin </a:t>
            </a:r>
            <a:r>
              <a:rPr lang="fr-FR" sz="3200" dirty="0"/>
              <a:t>du code des pensions qui est pourtant un élément du statut : le calcul de la pension sur les 6 derniers mois est lié au statut et à la notion de carrière </a:t>
            </a:r>
          </a:p>
          <a:p>
            <a:endParaRPr lang="fr-FR" dirty="0"/>
          </a:p>
        </p:txBody>
      </p:sp>
    </p:spTree>
    <p:extLst>
      <p:ext uri="{BB962C8B-B14F-4D97-AF65-F5344CB8AC3E}">
        <p14:creationId xmlns:p14="http://schemas.microsoft.com/office/powerpoint/2010/main" xmlns="" val="243591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b="1" dirty="0" smtClean="0"/>
              <a:t>Les </a:t>
            </a:r>
            <a:r>
              <a:rPr lang="fr-FR" b="1" dirty="0"/>
              <a:t>conséquences spécifiques pour les fonctionnaires ayant peu de primes </a:t>
            </a:r>
          </a:p>
        </p:txBody>
      </p:sp>
      <p:pic>
        <p:nvPicPr>
          <p:cNvPr id="4" name="Espace réservé du contenu 3"/>
          <p:cNvPicPr>
            <a:picLocks noGrp="1" noChangeAspect="1"/>
          </p:cNvPicPr>
          <p:nvPr>
            <p:ph idx="1"/>
          </p:nvPr>
        </p:nvPicPr>
        <p:blipFill>
          <a:blip r:embed="rId2"/>
          <a:srcRect l="1069" t="1376" r="3582" b="1641"/>
          <a:stretch>
            <a:fillRect/>
          </a:stretch>
        </p:blipFill>
        <p:spPr>
          <a:xfrm>
            <a:off x="1631092" y="1540474"/>
            <a:ext cx="8534400" cy="5059007"/>
          </a:xfrm>
          <a:prstGeom prst="rect">
            <a:avLst/>
          </a:prstGeom>
        </p:spPr>
      </p:pic>
    </p:spTree>
    <p:extLst>
      <p:ext uri="{BB962C8B-B14F-4D97-AF65-F5344CB8AC3E}">
        <p14:creationId xmlns:p14="http://schemas.microsoft.com/office/powerpoint/2010/main" xmlns="" val="20631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Les réformes successives</a:t>
            </a:r>
            <a:endParaRPr lang="fr-FR"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45275" y="1420955"/>
            <a:ext cx="9328281" cy="4757423"/>
          </a:xfrm>
        </p:spPr>
      </p:pic>
    </p:spTree>
    <p:extLst>
      <p:ext uri="{BB962C8B-B14F-4D97-AF65-F5344CB8AC3E}">
        <p14:creationId xmlns:p14="http://schemas.microsoft.com/office/powerpoint/2010/main" xmlns="" val="95208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Un exemple parlant…</a:t>
            </a:r>
            <a:endParaRPr lang="fr-FR"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68698" y="1438446"/>
            <a:ext cx="10917785" cy="4682267"/>
          </a:xfrm>
        </p:spPr>
      </p:pic>
    </p:spTree>
    <p:extLst>
      <p:ext uri="{BB962C8B-B14F-4D97-AF65-F5344CB8AC3E}">
        <p14:creationId xmlns:p14="http://schemas.microsoft.com/office/powerpoint/2010/main" xmlns="" val="234127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giaufer\pictures\Image1.jpg"/>
          <p:cNvPicPr>
            <a:picLocks noChangeAspect="1" noChangeArrowheads="1"/>
          </p:cNvPicPr>
          <p:nvPr/>
        </p:nvPicPr>
        <p:blipFill>
          <a:blip r:embed="rId2"/>
          <a:srcRect t="1654" r="9562" b="1197"/>
          <a:stretch>
            <a:fillRect/>
          </a:stretch>
        </p:blipFill>
        <p:spPr bwMode="auto">
          <a:xfrm>
            <a:off x="616931" y="461319"/>
            <a:ext cx="10575992" cy="5453449"/>
          </a:xfrm>
          <a:prstGeom prst="rect">
            <a:avLst/>
          </a:prstGeom>
          <a:noFill/>
        </p:spPr>
      </p:pic>
    </p:spTree>
    <p:extLst>
      <p:ext uri="{BB962C8B-B14F-4D97-AF65-F5344CB8AC3E}">
        <p14:creationId xmlns:p14="http://schemas.microsoft.com/office/powerpoint/2010/main" xmlns="" val="1319757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Les femmes : les plus impactées</a:t>
            </a:r>
            <a:endParaRPr lang="fr-FR" b="1" dirty="0"/>
          </a:p>
        </p:txBody>
      </p:sp>
      <p:sp>
        <p:nvSpPr>
          <p:cNvPr id="3" name="Espace réservé du contenu 2"/>
          <p:cNvSpPr>
            <a:spLocks noGrp="1"/>
          </p:cNvSpPr>
          <p:nvPr>
            <p:ph idx="1"/>
          </p:nvPr>
        </p:nvSpPr>
        <p:spPr/>
        <p:txBody>
          <a:bodyPr>
            <a:normAutofit lnSpcReduction="10000"/>
          </a:bodyPr>
          <a:lstStyle/>
          <a:p>
            <a:pPr marL="0" indent="0">
              <a:buNone/>
            </a:pPr>
            <a:endParaRPr lang="fr-FR" dirty="0"/>
          </a:p>
          <a:p>
            <a:pPr algn="just"/>
            <a:r>
              <a:rPr lang="fr-FR" b="1" dirty="0" smtClean="0"/>
              <a:t>Si </a:t>
            </a:r>
            <a:r>
              <a:rPr lang="fr-FR" b="1" dirty="0"/>
              <a:t>on diminue les droits à réversion</a:t>
            </a:r>
            <a:r>
              <a:rPr lang="fr-FR" dirty="0"/>
              <a:t>: aujourd’hui, 40 % d’écart sur la pension de droit direct, cet écart tombe à 24% avec la pension de réversion </a:t>
            </a:r>
          </a:p>
          <a:p>
            <a:pPr algn="just"/>
            <a:r>
              <a:rPr lang="fr-FR" b="1" dirty="0" smtClean="0"/>
              <a:t>Si </a:t>
            </a:r>
            <a:r>
              <a:rPr lang="fr-FR" b="1" dirty="0"/>
              <a:t>on prend en compte l’ensemble des carrières et plus les meilleures années </a:t>
            </a:r>
            <a:r>
              <a:rPr lang="fr-FR" dirty="0"/>
              <a:t>: les femmes ont les carrières les plus hachées </a:t>
            </a:r>
          </a:p>
          <a:p>
            <a:pPr algn="just"/>
            <a:r>
              <a:rPr lang="fr-FR" b="1" dirty="0" smtClean="0"/>
              <a:t>Si </a:t>
            </a:r>
            <a:r>
              <a:rPr lang="fr-FR" b="1" dirty="0"/>
              <a:t>on diminue les droits familiaux </a:t>
            </a:r>
            <a:r>
              <a:rPr lang="fr-FR" dirty="0"/>
              <a:t>qui aujourd’hui compensent déjà mal les inégalités de carrière </a:t>
            </a:r>
          </a:p>
          <a:p>
            <a:pPr algn="just"/>
            <a:r>
              <a:rPr lang="fr-FR" b="1" dirty="0" smtClean="0"/>
              <a:t>Si </a:t>
            </a:r>
            <a:r>
              <a:rPr lang="fr-FR" b="1" dirty="0"/>
              <a:t>on prend davantage en compte les primes dans la Fonction publique</a:t>
            </a:r>
            <a:r>
              <a:rPr lang="fr-FR" dirty="0"/>
              <a:t>: les femmes sont celles qui en perçoivent le moins. </a:t>
            </a:r>
          </a:p>
          <a:p>
            <a:endParaRPr lang="fr-FR" dirty="0"/>
          </a:p>
        </p:txBody>
      </p:sp>
    </p:spTree>
    <p:extLst>
      <p:ext uri="{BB962C8B-B14F-4D97-AF65-F5344CB8AC3E}">
        <p14:creationId xmlns:p14="http://schemas.microsoft.com/office/powerpoint/2010/main" xmlns="" val="432166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Quel financement possible ?</a:t>
            </a:r>
            <a:endParaRPr lang="fr-FR" b="1" dirty="0"/>
          </a:p>
        </p:txBody>
      </p:sp>
      <p:sp>
        <p:nvSpPr>
          <p:cNvPr id="3" name="Espace réservé du contenu 2"/>
          <p:cNvSpPr>
            <a:spLocks noGrp="1"/>
          </p:cNvSpPr>
          <p:nvPr>
            <p:ph idx="1"/>
          </p:nvPr>
        </p:nvSpPr>
        <p:spPr/>
        <p:txBody>
          <a:bodyPr/>
          <a:lstStyle/>
          <a:p>
            <a:pPr marL="0" indent="0">
              <a:buNone/>
            </a:pPr>
            <a:endParaRPr lang="fr-FR" dirty="0"/>
          </a:p>
          <a:p>
            <a:r>
              <a:rPr lang="fr-FR" b="1" dirty="0"/>
              <a:t>Pour la FSU, accroître les ressources des régimes de retraites de 4 à 5 points de PIB d’ici 2050 est possible </a:t>
            </a:r>
            <a:endParaRPr lang="fr-FR" dirty="0"/>
          </a:p>
          <a:p>
            <a:r>
              <a:rPr lang="fr-FR" dirty="0"/>
              <a:t>Hausse des cotisations </a:t>
            </a:r>
          </a:p>
          <a:p>
            <a:r>
              <a:rPr lang="fr-FR" dirty="0"/>
              <a:t>Politique de l’emploi pour avoir davantage de cotisants </a:t>
            </a:r>
          </a:p>
          <a:p>
            <a:r>
              <a:rPr lang="fr-FR" dirty="0"/>
              <a:t>Taxation des revenus financiers et du patrimoine </a:t>
            </a:r>
          </a:p>
          <a:p>
            <a:r>
              <a:rPr lang="fr-FR" dirty="0"/>
              <a:t>La part des profits réinvestis reste stable autour de 18,5% tandis que les dividendes attribués aux actionnaires sont passés depuis 1975 de 3 à 9%. </a:t>
            </a:r>
          </a:p>
        </p:txBody>
      </p:sp>
    </p:spTree>
    <p:extLst>
      <p:ext uri="{BB962C8B-B14F-4D97-AF65-F5344CB8AC3E}">
        <p14:creationId xmlns:p14="http://schemas.microsoft.com/office/powerpoint/2010/main" xmlns="" val="2151229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Notre combat à mener !</a:t>
            </a:r>
            <a:endParaRPr lang="fr-FR" b="1" dirty="0"/>
          </a:p>
        </p:txBody>
      </p:sp>
      <p:sp>
        <p:nvSpPr>
          <p:cNvPr id="3" name="Espace réservé du contenu 2"/>
          <p:cNvSpPr>
            <a:spLocks noGrp="1"/>
          </p:cNvSpPr>
          <p:nvPr>
            <p:ph idx="1"/>
          </p:nvPr>
        </p:nvSpPr>
        <p:spPr/>
        <p:txBody>
          <a:bodyPr>
            <a:normAutofit/>
          </a:bodyPr>
          <a:lstStyle/>
          <a:p>
            <a:pPr marL="0" indent="0">
              <a:buNone/>
            </a:pPr>
            <a:endParaRPr lang="fr-FR" dirty="0"/>
          </a:p>
          <a:p>
            <a:r>
              <a:rPr lang="fr-FR" dirty="0"/>
              <a:t>60 ans sans décote ni surcote </a:t>
            </a:r>
          </a:p>
          <a:p>
            <a:r>
              <a:rPr lang="fr-FR" dirty="0" smtClean="0"/>
              <a:t>75</a:t>
            </a:r>
            <a:r>
              <a:rPr lang="fr-FR" dirty="0"/>
              <a:t>% du traitement </a:t>
            </a:r>
          </a:p>
          <a:p>
            <a:r>
              <a:rPr lang="fr-FR" dirty="0" smtClean="0"/>
              <a:t>37,5 </a:t>
            </a:r>
            <a:r>
              <a:rPr lang="fr-FR" dirty="0"/>
              <a:t>annuités </a:t>
            </a:r>
          </a:p>
          <a:p>
            <a:r>
              <a:rPr lang="fr-FR" dirty="0" smtClean="0"/>
              <a:t>Le </a:t>
            </a:r>
            <a:r>
              <a:rPr lang="fr-FR" dirty="0"/>
              <a:t>retour des droits familiaux </a:t>
            </a:r>
          </a:p>
          <a:p>
            <a:r>
              <a:rPr lang="fr-FR" dirty="0" smtClean="0"/>
              <a:t>La </a:t>
            </a:r>
            <a:r>
              <a:rPr lang="fr-FR" dirty="0"/>
              <a:t>prise en compte des années d’étude </a:t>
            </a:r>
          </a:p>
          <a:p>
            <a:r>
              <a:rPr lang="fr-FR" dirty="0" smtClean="0"/>
              <a:t>Des </a:t>
            </a:r>
            <a:r>
              <a:rPr lang="fr-FR" dirty="0"/>
              <a:t>fins de carrière aménagées et une réflexion sur la gestion des âges </a:t>
            </a:r>
          </a:p>
          <a:p>
            <a:endParaRPr lang="fr-FR" dirty="0"/>
          </a:p>
        </p:txBody>
      </p:sp>
    </p:spTree>
    <p:extLst>
      <p:ext uri="{BB962C8B-B14F-4D97-AF65-F5344CB8AC3E}">
        <p14:creationId xmlns:p14="http://schemas.microsoft.com/office/powerpoint/2010/main" xmlns="" val="325155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Formation syndicale</a:t>
            </a:r>
            <a:endParaRPr lang="fr-FR" b="1" dirty="0"/>
          </a:p>
        </p:txBody>
      </p:sp>
      <p:sp>
        <p:nvSpPr>
          <p:cNvPr id="3" name="Espace réservé du contenu 2"/>
          <p:cNvSpPr>
            <a:spLocks noGrp="1"/>
          </p:cNvSpPr>
          <p:nvPr>
            <p:ph idx="1"/>
          </p:nvPr>
        </p:nvSpPr>
        <p:spPr/>
        <p:txBody>
          <a:bodyPr/>
          <a:lstStyle/>
          <a:p>
            <a:endParaRPr lang="fr-FR" dirty="0" smtClean="0"/>
          </a:p>
          <a:p>
            <a:endParaRPr lang="fr-FR" dirty="0"/>
          </a:p>
          <a:p>
            <a:pPr marL="0" indent="0">
              <a:buNone/>
            </a:pPr>
            <a:r>
              <a:rPr lang="fr-FR" sz="4400" b="1" dirty="0" smtClean="0"/>
              <a:t>Stage le jeudi 17 octobre au Lycée </a:t>
            </a:r>
            <a:r>
              <a:rPr lang="fr-FR" sz="4400" b="1" dirty="0" err="1" smtClean="0"/>
              <a:t>Massena</a:t>
            </a:r>
            <a:endParaRPr lang="fr-FR" sz="4400" b="1" dirty="0" smtClean="0"/>
          </a:p>
          <a:p>
            <a:pPr marL="0" indent="0">
              <a:buNone/>
            </a:pPr>
            <a:r>
              <a:rPr lang="fr-FR" sz="4400" b="1" dirty="0" smtClean="0"/>
              <a:t>Animé par Benoit Teste FSU</a:t>
            </a:r>
          </a:p>
          <a:p>
            <a:pPr marL="0" indent="0">
              <a:buNone/>
            </a:pPr>
            <a:endParaRPr lang="fr-FR" sz="4400" b="1" dirty="0" smtClean="0"/>
          </a:p>
          <a:p>
            <a:pPr marL="0" indent="0">
              <a:buNone/>
            </a:pPr>
            <a:r>
              <a:rPr lang="fr-FR" sz="4000" dirty="0" smtClean="0">
                <a:solidFill>
                  <a:srgbClr val="FF0000"/>
                </a:solidFill>
              </a:rPr>
              <a:t>Autorisation à déposer avant le 17 septembre !</a:t>
            </a:r>
            <a:endParaRPr lang="fr-FR" sz="4000" dirty="0">
              <a:solidFill>
                <a:srgbClr val="FF0000"/>
              </a:solidFill>
            </a:endParaRPr>
          </a:p>
        </p:txBody>
      </p:sp>
    </p:spTree>
    <p:extLst>
      <p:ext uri="{BB962C8B-B14F-4D97-AF65-F5344CB8AC3E}">
        <p14:creationId xmlns:p14="http://schemas.microsoft.com/office/powerpoint/2010/main" xmlns="" val="118521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9390" y="241558"/>
            <a:ext cx="10515600" cy="1325563"/>
          </a:xfrm>
        </p:spPr>
        <p:txBody>
          <a:bodyPr/>
          <a:lstStyle/>
          <a:p>
            <a:r>
              <a:rPr lang="fr-FR" dirty="0" smtClean="0"/>
              <a:t>Notre système : un bon système</a:t>
            </a:r>
            <a:endParaRPr lang="fr-FR" dirty="0"/>
          </a:p>
        </p:txBody>
      </p:sp>
      <p:pic>
        <p:nvPicPr>
          <p:cNvPr id="6" name="Espace réservé du contenu 5"/>
          <p:cNvPicPr>
            <a:picLocks noGrp="1" noChangeAspect="1"/>
          </p:cNvPicPr>
          <p:nvPr>
            <p:ph idx="1"/>
          </p:nvPr>
        </p:nvPicPr>
        <p:blipFill>
          <a:blip r:embed="rId2"/>
          <a:stretch>
            <a:fillRect/>
          </a:stretch>
        </p:blipFill>
        <p:spPr>
          <a:xfrm>
            <a:off x="3707026" y="1161467"/>
            <a:ext cx="4604952" cy="5499999"/>
          </a:xfrm>
          <a:prstGeom prst="rect">
            <a:avLst/>
          </a:prstGeom>
        </p:spPr>
      </p:pic>
    </p:spTree>
    <p:extLst>
      <p:ext uri="{BB962C8B-B14F-4D97-AF65-F5344CB8AC3E}">
        <p14:creationId xmlns:p14="http://schemas.microsoft.com/office/powerpoint/2010/main" xmlns="" val="1091632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Retraite par répartition : système actuel</a:t>
            </a:r>
            <a:endParaRPr lang="fr-FR" b="1" dirty="0"/>
          </a:p>
        </p:txBody>
      </p:sp>
      <p:sp>
        <p:nvSpPr>
          <p:cNvPr id="3" name="Espace réservé du contenu 2"/>
          <p:cNvSpPr>
            <a:spLocks noGrp="1"/>
          </p:cNvSpPr>
          <p:nvPr>
            <p:ph idx="1"/>
          </p:nvPr>
        </p:nvSpPr>
        <p:spPr/>
        <p:txBody>
          <a:bodyPr>
            <a:normAutofit/>
          </a:bodyPr>
          <a:lstStyle/>
          <a:p>
            <a:pPr marL="0" indent="0" algn="just">
              <a:buNone/>
            </a:pPr>
            <a:r>
              <a:rPr lang="fr-FR" sz="4000" dirty="0" smtClean="0"/>
              <a:t>système de financement des pensions de </a:t>
            </a:r>
            <a:r>
              <a:rPr lang="fr-FR" sz="4000" b="1" dirty="0" smtClean="0"/>
              <a:t>retraite</a:t>
            </a:r>
            <a:r>
              <a:rPr lang="fr-FR" sz="4000" dirty="0" smtClean="0"/>
              <a:t> qui consiste à les alimenter directement par les cotisations prélevées au même moment dans ce but sur la </a:t>
            </a:r>
            <a:r>
              <a:rPr lang="fr-FR" sz="4000" b="1" dirty="0" smtClean="0"/>
              <a:t>population active</a:t>
            </a:r>
            <a:r>
              <a:rPr lang="fr-FR" sz="4000" dirty="0" smtClean="0"/>
              <a:t>. </a:t>
            </a:r>
          </a:p>
          <a:p>
            <a:pPr marL="0" indent="0" algn="just">
              <a:buNone/>
            </a:pPr>
            <a:r>
              <a:rPr lang="fr-FR" sz="4000" dirty="0" smtClean="0"/>
              <a:t>Le montant global de ces cotisations (« assurance vieillesse ») est </a:t>
            </a:r>
            <a:r>
              <a:rPr lang="fr-FR" sz="4000" b="1" dirty="0" smtClean="0"/>
              <a:t>réparti</a:t>
            </a:r>
            <a:r>
              <a:rPr lang="fr-FR" sz="4000" dirty="0" smtClean="0"/>
              <a:t> entre tous les pensionnés.</a:t>
            </a:r>
          </a:p>
          <a:p>
            <a:pPr marL="0" indent="0" algn="just">
              <a:buNone/>
            </a:pPr>
            <a:r>
              <a:rPr lang="fr-FR" sz="4000" b="1" dirty="0" smtClean="0"/>
              <a:t>Système solidaire</a:t>
            </a:r>
            <a:endParaRPr lang="fr-FR" sz="4000" b="1" dirty="0"/>
          </a:p>
        </p:txBody>
      </p:sp>
    </p:spTree>
    <p:extLst>
      <p:ext uri="{BB962C8B-B14F-4D97-AF65-F5344CB8AC3E}">
        <p14:creationId xmlns:p14="http://schemas.microsoft.com/office/powerpoint/2010/main" xmlns="" val="36767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9243" y="1062680"/>
            <a:ext cx="9720649" cy="3693319"/>
          </a:xfrm>
          <a:prstGeom prst="rect">
            <a:avLst/>
          </a:prstGeom>
        </p:spPr>
        <p:txBody>
          <a:bodyPr wrap="square">
            <a:spAutoFit/>
          </a:bodyPr>
          <a:lstStyle/>
          <a:p>
            <a:endParaRPr lang="fr-FR" sz="1000" b="0" i="0" u="none" strike="noStrike" baseline="0" dirty="0" smtClean="0">
              <a:solidFill>
                <a:srgbClr val="000000"/>
              </a:solidFill>
              <a:latin typeface="Calibri" panose="020F0502020204030204" pitchFamily="34" charset="0"/>
            </a:endParaRPr>
          </a:p>
          <a:p>
            <a:pPr algn="just"/>
            <a:r>
              <a:rPr lang="fr-FR" sz="3200" dirty="0">
                <a:latin typeface="Calibri" panose="020F0502020204030204" pitchFamily="34" charset="0"/>
              </a:rPr>
              <a:t>« </a:t>
            </a:r>
            <a:r>
              <a:rPr lang="fr-FR" sz="3200" i="1" dirty="0">
                <a:latin typeface="Calibri" panose="020F0502020204030204" pitchFamily="34" charset="0"/>
              </a:rPr>
              <a:t>Tout le monde semble oublier que notre système de retraite auquel je tiens profondément est un système par redistribution, c’est-à-dire un système reposant sur la solidarité entre les générations. La retraite n’est pas un droit pour lequel on a cotisé toute sa vie. La retraite est ce que les actifs paient pour les retraités </a:t>
            </a:r>
            <a:r>
              <a:rPr lang="fr-FR" sz="3200" dirty="0">
                <a:latin typeface="Calibri" panose="020F0502020204030204" pitchFamily="34" charset="0"/>
              </a:rPr>
              <a:t>». </a:t>
            </a:r>
          </a:p>
          <a:p>
            <a:pPr algn="just"/>
            <a:r>
              <a:rPr lang="fr-FR" sz="3200" dirty="0">
                <a:latin typeface="Calibri" panose="020F0502020204030204" pitchFamily="34" charset="0"/>
              </a:rPr>
              <a:t>(Emmanuel Macron) </a:t>
            </a:r>
            <a:endParaRPr lang="fr-FR" sz="3200" dirty="0"/>
          </a:p>
        </p:txBody>
      </p:sp>
    </p:spTree>
    <p:extLst>
      <p:ext uri="{BB962C8B-B14F-4D97-AF65-F5344CB8AC3E}">
        <p14:creationId xmlns:p14="http://schemas.microsoft.com/office/powerpoint/2010/main" xmlns="" val="606875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Retraite par points : projet</a:t>
            </a:r>
            <a:endParaRPr lang="fr-FR" b="1" dirty="0"/>
          </a:p>
        </p:txBody>
      </p:sp>
      <p:sp>
        <p:nvSpPr>
          <p:cNvPr id="3" name="Espace réservé du contenu 2"/>
          <p:cNvSpPr>
            <a:spLocks noGrp="1"/>
          </p:cNvSpPr>
          <p:nvPr>
            <p:ph idx="1"/>
          </p:nvPr>
        </p:nvSpPr>
        <p:spPr/>
        <p:txBody>
          <a:bodyPr>
            <a:normAutofit/>
          </a:bodyPr>
          <a:lstStyle/>
          <a:p>
            <a:pPr marL="0" indent="0" algn="just">
              <a:buNone/>
            </a:pPr>
            <a:endParaRPr lang="fr-FR" sz="4000" dirty="0" smtClean="0"/>
          </a:p>
          <a:p>
            <a:pPr marL="0" indent="0" algn="just">
              <a:buNone/>
            </a:pPr>
            <a:r>
              <a:rPr lang="fr-FR" sz="4000" dirty="0" smtClean="0"/>
              <a:t>Lorsqu'un salarié part à la </a:t>
            </a:r>
            <a:r>
              <a:rPr lang="fr-FR" sz="4000" b="1" dirty="0" smtClean="0"/>
              <a:t>retraite</a:t>
            </a:r>
            <a:r>
              <a:rPr lang="fr-FR" sz="4000" dirty="0" smtClean="0"/>
              <a:t>, sa pension correspond donc au nombre de </a:t>
            </a:r>
            <a:r>
              <a:rPr lang="fr-FR" sz="4000" b="1" dirty="0" smtClean="0"/>
              <a:t>points</a:t>
            </a:r>
            <a:r>
              <a:rPr lang="fr-FR" sz="4000" dirty="0" smtClean="0"/>
              <a:t> acquis durant sa vie active multiplié par la valeur du point en vigueur à la date du départ à la </a:t>
            </a:r>
            <a:r>
              <a:rPr lang="fr-FR" sz="4000" b="1" dirty="0" smtClean="0"/>
              <a:t>retraite</a:t>
            </a:r>
            <a:r>
              <a:rPr lang="fr-FR" sz="4000" dirty="0" smtClean="0"/>
              <a:t>.</a:t>
            </a:r>
          </a:p>
          <a:p>
            <a:pPr marL="0" indent="0" algn="just">
              <a:buNone/>
            </a:pPr>
            <a:r>
              <a:rPr lang="fr-FR" sz="4000" b="1" dirty="0" smtClean="0"/>
              <a:t>Système individuel</a:t>
            </a:r>
            <a:endParaRPr lang="fr-FR" sz="4000" b="1" dirty="0"/>
          </a:p>
        </p:txBody>
      </p:sp>
    </p:spTree>
    <p:extLst>
      <p:ext uri="{BB962C8B-B14F-4D97-AF65-F5344CB8AC3E}">
        <p14:creationId xmlns:p14="http://schemas.microsoft.com/office/powerpoint/2010/main" xmlns="" val="2143600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Le point dont il est question</a:t>
            </a:r>
            <a:endParaRPr lang="fr-FR" b="1" dirty="0"/>
          </a:p>
        </p:txBody>
      </p:sp>
      <p:sp>
        <p:nvSpPr>
          <p:cNvPr id="3" name="Espace réservé du contenu 2"/>
          <p:cNvSpPr>
            <a:spLocks noGrp="1"/>
          </p:cNvSpPr>
          <p:nvPr>
            <p:ph idx="1"/>
          </p:nvPr>
        </p:nvSpPr>
        <p:spPr/>
        <p:txBody>
          <a:bodyPr/>
          <a:lstStyle/>
          <a:p>
            <a:pPr marL="0" indent="0">
              <a:buNone/>
            </a:pPr>
            <a:r>
              <a:rPr lang="fr-FR" dirty="0" smtClean="0"/>
              <a:t>Avantages ?</a:t>
            </a:r>
          </a:p>
          <a:p>
            <a:pPr marL="0" indent="0">
              <a:buNone/>
            </a:pPr>
            <a:endParaRPr lang="fr-FR" dirty="0" smtClean="0"/>
          </a:p>
          <a:p>
            <a:r>
              <a:rPr lang="fr-FR" dirty="0" smtClean="0"/>
              <a:t>Fin des régimes spéciaux : légalise par le bas</a:t>
            </a:r>
          </a:p>
          <a:p>
            <a:r>
              <a:rPr lang="fr-FR" dirty="0" smtClean="0"/>
              <a:t>Egalité pour tous : FAUX : tout le monde ne pourra pas s’offrir une complémentaire</a:t>
            </a:r>
          </a:p>
          <a:p>
            <a:r>
              <a:rPr lang="fr-FR" dirty="0" smtClean="0"/>
              <a:t>Evolution de la valeur du point : réévalué chaque année par le ministère des finances</a:t>
            </a:r>
            <a:endParaRPr lang="fr-FR" dirty="0"/>
          </a:p>
        </p:txBody>
      </p:sp>
    </p:spTree>
    <p:extLst>
      <p:ext uri="{BB962C8B-B14F-4D97-AF65-F5344CB8AC3E}">
        <p14:creationId xmlns:p14="http://schemas.microsoft.com/office/powerpoint/2010/main" xmlns="" val="218182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Dangers du point </a:t>
            </a:r>
            <a:endParaRPr lang="fr-FR" b="1" dirty="0"/>
          </a:p>
        </p:txBody>
      </p:sp>
      <p:sp>
        <p:nvSpPr>
          <p:cNvPr id="3" name="Espace réservé du contenu 2"/>
          <p:cNvSpPr>
            <a:spLocks noGrp="1"/>
          </p:cNvSpPr>
          <p:nvPr>
            <p:ph idx="1"/>
          </p:nvPr>
        </p:nvSpPr>
        <p:spPr/>
        <p:txBody>
          <a:bodyPr/>
          <a:lstStyle/>
          <a:p>
            <a:pPr algn="just"/>
            <a:r>
              <a:rPr lang="fr-FR" dirty="0" smtClean="0"/>
              <a:t>L’objectif clairement affiché des 14,6% du PIB</a:t>
            </a:r>
          </a:p>
          <a:p>
            <a:pPr marL="0" indent="0" algn="just">
              <a:buNone/>
            </a:pPr>
            <a:endParaRPr lang="fr-FR" dirty="0" smtClean="0"/>
          </a:p>
          <a:p>
            <a:pPr algn="just"/>
            <a:r>
              <a:rPr lang="fr-FR" dirty="0" smtClean="0"/>
              <a:t>Blocage du point (= blocage du point d’indice !)</a:t>
            </a:r>
          </a:p>
          <a:p>
            <a:pPr marL="0" indent="0" algn="just">
              <a:buNone/>
            </a:pPr>
            <a:endParaRPr lang="fr-FR" dirty="0" smtClean="0"/>
          </a:p>
          <a:p>
            <a:pPr algn="just"/>
            <a:r>
              <a:rPr lang="fr-FR" dirty="0" smtClean="0"/>
              <a:t>On s’oriente vers un système de retraite par capitalisation (complémentaires mais aussi sociétés d’assurance, mais aussi les banques...)</a:t>
            </a:r>
          </a:p>
          <a:p>
            <a:pPr marL="0" indent="0" algn="just">
              <a:buNone/>
            </a:pPr>
            <a:r>
              <a:rPr lang="fr-FR" dirty="0" smtClean="0">
                <a:sym typeface="Wingdings" panose="05000000000000000000" pitchFamily="2" charset="2"/>
              </a:rPr>
              <a:t> énorme marché offert par le gouvernement Macron aux banques, des centaines de milliards</a:t>
            </a:r>
            <a:endParaRPr lang="fr-FR" dirty="0"/>
          </a:p>
        </p:txBody>
      </p:sp>
    </p:spTree>
    <p:extLst>
      <p:ext uri="{BB962C8B-B14F-4D97-AF65-F5344CB8AC3E}">
        <p14:creationId xmlns:p14="http://schemas.microsoft.com/office/powerpoint/2010/main" xmlns="" val="3308776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Dans le privé ?</a:t>
            </a:r>
            <a:endParaRPr lang="fr-FR" b="1" dirty="0"/>
          </a:p>
        </p:txBody>
      </p:sp>
      <p:pic>
        <p:nvPicPr>
          <p:cNvPr id="6" name="Espace réservé du contenu 5"/>
          <p:cNvPicPr>
            <a:picLocks noGrp="1" noChangeAspect="1"/>
          </p:cNvPicPr>
          <p:nvPr>
            <p:ph idx="1"/>
          </p:nvPr>
        </p:nvPicPr>
        <p:blipFill>
          <a:blip r:embed="rId2"/>
          <a:stretch>
            <a:fillRect/>
          </a:stretch>
        </p:blipFill>
        <p:spPr>
          <a:xfrm>
            <a:off x="420128" y="1796340"/>
            <a:ext cx="11292075" cy="4192568"/>
          </a:xfrm>
          <a:prstGeom prst="rect">
            <a:avLst/>
          </a:prstGeom>
        </p:spPr>
      </p:pic>
      <p:pic>
        <p:nvPicPr>
          <p:cNvPr id="7" name="Image 6"/>
          <p:cNvPicPr>
            <a:picLocks noChangeAspect="1"/>
          </p:cNvPicPr>
          <p:nvPr/>
        </p:nvPicPr>
        <p:blipFill>
          <a:blip r:embed="rId3"/>
          <a:stretch>
            <a:fillRect/>
          </a:stretch>
        </p:blipFill>
        <p:spPr>
          <a:xfrm>
            <a:off x="4171816" y="1474574"/>
            <a:ext cx="6728904" cy="313529"/>
          </a:xfrm>
          <a:prstGeom prst="rect">
            <a:avLst/>
          </a:prstGeom>
        </p:spPr>
      </p:pic>
    </p:spTree>
    <p:extLst>
      <p:ext uri="{BB962C8B-B14F-4D97-AF65-F5344CB8AC3E}">
        <p14:creationId xmlns:p14="http://schemas.microsoft.com/office/powerpoint/2010/main" xmlns="" val="15836955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1102</Words>
  <Application>Microsoft Office PowerPoint</Application>
  <PresentationFormat>Personnalisé</PresentationFormat>
  <Paragraphs>105</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Réforme des retraites </vt:lpstr>
      <vt:lpstr> Propos entendus…  </vt:lpstr>
      <vt:lpstr>Notre système : un bon système</vt:lpstr>
      <vt:lpstr>Retraite par répartition : système actuel</vt:lpstr>
      <vt:lpstr>Diapositive 5</vt:lpstr>
      <vt:lpstr>Retraite par points : projet</vt:lpstr>
      <vt:lpstr>Le point dont il est question</vt:lpstr>
      <vt:lpstr>Dangers du point </vt:lpstr>
      <vt:lpstr>Dans le privé ?</vt:lpstr>
      <vt:lpstr>Objectif réel  ?</vt:lpstr>
      <vt:lpstr>Diapositive 11</vt:lpstr>
      <vt:lpstr>Age de départ ?</vt:lpstr>
      <vt:lpstr>Quand ?</vt:lpstr>
      <vt:lpstr>Bonifications familiales ?</vt:lpstr>
      <vt:lpstr>En réalité ?</vt:lpstr>
      <vt:lpstr>Carrières longues ?</vt:lpstr>
      <vt:lpstr>Minima de pension</vt:lpstr>
      <vt:lpstr>Quelques droits nouveaux seraient créés ?</vt:lpstr>
      <vt:lpstr>Diapositive 19</vt:lpstr>
      <vt:lpstr>Diapositive 20</vt:lpstr>
      <vt:lpstr>Les conséquences spécifiques pour les fonctionnaires </vt:lpstr>
      <vt:lpstr>Les conséquences spécifiques pour les fonctionnaires ayant peu de primes </vt:lpstr>
      <vt:lpstr>Les réformes successives</vt:lpstr>
      <vt:lpstr>Un exemple parlant…</vt:lpstr>
      <vt:lpstr>Diapositive 25</vt:lpstr>
      <vt:lpstr>Les femmes : les plus impactées</vt:lpstr>
      <vt:lpstr>Quel financement possible ?</vt:lpstr>
      <vt:lpstr>Notre combat à mener !</vt:lpstr>
      <vt:lpstr>Formation syndicale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des retraites</dc:title>
  <dc:creator>Fabienne LANGOUREAU</dc:creator>
  <cp:lastModifiedBy>giaufer</cp:lastModifiedBy>
  <cp:revision>17</cp:revision>
  <cp:lastPrinted>2019-09-10T10:18:53Z</cp:lastPrinted>
  <dcterms:created xsi:type="dcterms:W3CDTF">2019-09-07T12:17:21Z</dcterms:created>
  <dcterms:modified xsi:type="dcterms:W3CDTF">2019-09-10T10:30:49Z</dcterms:modified>
</cp:coreProperties>
</file>